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9" r:id="rId4"/>
    <p:sldId id="268" r:id="rId5"/>
    <p:sldId id="258" r:id="rId6"/>
    <p:sldId id="266" r:id="rId7"/>
    <p:sldId id="264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3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1866089249363E-3"/>
          <c:y val="0.11223053789528027"/>
          <c:w val="0.71065166185830098"/>
          <c:h val="0.867542520046067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Registered users</c:v>
                </c:pt>
              </c:strCache>
            </c:strRef>
          </c:tx>
          <c:explosion val="25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E6FE-4790-8D35-D104F066BBAF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E6FE-4790-8D35-D104F066BBAF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E6FE-4790-8D35-D104F066BB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358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E-4790-8D35-D104F066BB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197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E-4790-8D35-D104F066BB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172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E-4790-8D35-D104F066BB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UK</c:v>
                </c:pt>
                <c:pt idx="1">
                  <c:v>USA</c:v>
                </c:pt>
                <c:pt idx="2">
                  <c:v>Others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380</c:v>
                </c:pt>
                <c:pt idx="1">
                  <c:v>209</c:v>
                </c:pt>
                <c:pt idx="2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E-4790-8D35-D104F066B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7825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26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5C884-AE17-499B-97FC-ECA336B7B048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DE8B2-34AC-49F1-9931-EA9652256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8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778E-4A3E-46AC-B0A6-4C3139C9D91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2A17-4BF4-43AE-9622-7D16985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52A17-4BF4-43AE-9622-7D169858D7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3EEE-07ED-4D68-A7EF-41B751D5B69B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2A58-34C4-498B-AEB8-2CBBE854FA1D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EEA9-4E61-4597-91DE-DEB6F92E21A9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58A8-1479-4E20-86A1-5B95BFE49CA1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207F-A368-49CC-91DF-AAE67390B2F9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486E-5E10-42B4-AB9F-C99A30B076C8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9EC-AE6F-4069-8B72-A1AEF8BBE156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498B-953F-484B-8E50-A0E4341F14A1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3B68-43B0-4D24-AAE1-9BA8D0604A09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E7EE-5580-4112-BD91-72B071A7E4E4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2E319B-1724-4B3E-9199-CC39C9623F06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FD9074F-4692-45AD-A1FE-AB46F68902F3}" type="datetime1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anticounterfeitingforum.org.uk/contact.aspx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anticounterfeitingforum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INTRODUCING THE ANTI-COUNTERFEITING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Roger </a:t>
            </a:r>
            <a:r>
              <a:rPr lang="en-GB" dirty="0" err="1"/>
              <a:t>Rogowski</a:t>
            </a:r>
            <a:endParaRPr lang="en-GB" dirty="0"/>
          </a:p>
          <a:p>
            <a:r>
              <a:rPr lang="en-GB" dirty="0"/>
              <a:t>Anti-Counterfeiting Forum</a:t>
            </a:r>
          </a:p>
          <a:p>
            <a:r>
              <a:rPr lang="en-GB"/>
              <a:t>March </a:t>
            </a:r>
            <a:r>
              <a:rPr lang="en-GB" dirty="0"/>
              <a:t>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56" y="265496"/>
            <a:ext cx="1618488" cy="18013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9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08350"/>
            <a:ext cx="7729728" cy="390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2300" dirty="0"/>
              <a:t>Was a subsidiary of ESCO, an industry body comprising the leading trade associations representing the </a:t>
            </a:r>
            <a:r>
              <a:rPr lang="en-US" altLang="en-US" sz="2300" dirty="0" err="1"/>
              <a:t>electrotechnical</a:t>
            </a:r>
            <a:r>
              <a:rPr lang="en-US" altLang="en-US" sz="2300" dirty="0"/>
              <a:t> UK industry.  The Forum is now an independent </a:t>
            </a:r>
            <a:r>
              <a:rPr lang="en-US" altLang="en-US" sz="2300" dirty="0" err="1"/>
              <a:t>organisation</a:t>
            </a:r>
            <a:r>
              <a:rPr lang="en-US" altLang="en-US" sz="2300" dirty="0"/>
              <a:t> under the management of Elan Business Support Ltd</a:t>
            </a:r>
          </a:p>
          <a:p>
            <a:endParaRPr lang="en-GB" altLang="en-US" sz="2300" dirty="0"/>
          </a:p>
          <a:p>
            <a:pPr marL="0" indent="0">
              <a:buNone/>
            </a:pPr>
            <a:r>
              <a:rPr lang="en-GB" sz="2300" dirty="0"/>
              <a:t>The Forum helps to exchange, develop and disseminate best practice and intelligence to mitigate against the threat of counterfeits in the electronic and electrical supply chains by:</a:t>
            </a:r>
          </a:p>
          <a:p>
            <a:pPr fontAlgn="base"/>
            <a:endParaRPr lang="en-GB" sz="2300" dirty="0"/>
          </a:p>
          <a:p>
            <a:pPr fontAlgn="base"/>
            <a:r>
              <a:rPr lang="en-GB" sz="2300" dirty="0"/>
              <a:t>Working closely with a number of Government and industry bodies and attending a number of relevant Government / industry forums</a:t>
            </a:r>
          </a:p>
          <a:p>
            <a:pPr fontAlgn="base"/>
            <a:r>
              <a:rPr lang="en-GB" sz="2300" dirty="0"/>
              <a:t>Managing the Anti-Counterfeiting Forum website, organising annual counterfeit awareness seminars and providing presentations and talks at relevant industry events.</a:t>
            </a:r>
          </a:p>
          <a:p>
            <a:pPr fontAlgn="base"/>
            <a:endParaRPr lang="en-GB" sz="2300" dirty="0"/>
          </a:p>
          <a:p>
            <a:pPr fontAlgn="base"/>
            <a:r>
              <a:rPr lang="en-GB" sz="2300" b="1" i="1" dirty="0"/>
              <a:t>Note: the website is funded entirely by sponsorship to enable all content to be accessible free of charge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4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81913" y="2961564"/>
            <a:ext cx="3533690" cy="3098042"/>
          </a:xfrm>
        </p:spPr>
        <p:txBody>
          <a:bodyPr/>
          <a:lstStyle/>
          <a:p>
            <a:r>
              <a:rPr lang="en-GB" dirty="0"/>
              <a:t>Website content already in the public domain is available to view by visitors</a:t>
            </a:r>
          </a:p>
          <a:p>
            <a:r>
              <a:rPr lang="en-GB" dirty="0"/>
              <a:t>Content unique to the website is available to view subject to free of charge registration – our website user community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64" y="2585906"/>
            <a:ext cx="5014912" cy="3638725"/>
          </a:xfrm>
        </p:spPr>
      </p:pic>
    </p:spTree>
    <p:extLst>
      <p:ext uri="{BB962C8B-B14F-4D97-AF65-F5344CB8AC3E}">
        <p14:creationId xmlns:p14="http://schemas.microsoft.com/office/powerpoint/2010/main" val="133794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WEBSITE USER COMMUNITY CONTINUES TO GROW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58013" y="2428875"/>
            <a:ext cx="3650549" cy="415480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altLang="en-US" sz="2000" b="1" dirty="0"/>
              <a:t>Other countries include:</a:t>
            </a:r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sz="1900" dirty="0"/>
              <a:t>Australia  Belarus  Belgium  Brazil  </a:t>
            </a:r>
          </a:p>
          <a:p>
            <a:pPr>
              <a:buNone/>
            </a:pPr>
            <a:r>
              <a:rPr lang="en-GB" altLang="en-US" sz="1900" dirty="0"/>
              <a:t>Canada  China  Czech Republic  </a:t>
            </a:r>
          </a:p>
          <a:p>
            <a:pPr>
              <a:buNone/>
            </a:pPr>
            <a:r>
              <a:rPr lang="en-GB" altLang="en-US" sz="1900" dirty="0"/>
              <a:t>Denmark   Egypt  Finland  France  </a:t>
            </a:r>
          </a:p>
          <a:p>
            <a:pPr>
              <a:buNone/>
            </a:pPr>
            <a:r>
              <a:rPr lang="en-GB" altLang="en-US" sz="1900" dirty="0"/>
              <a:t>Germany  India  Ireland India  Ireland   </a:t>
            </a:r>
          </a:p>
          <a:p>
            <a:pPr>
              <a:buNone/>
            </a:pPr>
            <a:r>
              <a:rPr lang="en-GB" altLang="en-US" sz="1900" dirty="0"/>
              <a:t>Israel  Italy Japan  Malaysia  </a:t>
            </a:r>
          </a:p>
          <a:p>
            <a:pPr>
              <a:buNone/>
            </a:pPr>
            <a:r>
              <a:rPr lang="en-GB" altLang="en-US" sz="1900" dirty="0"/>
              <a:t>Netherlands  New Zealand Norway  </a:t>
            </a:r>
          </a:p>
          <a:p>
            <a:pPr>
              <a:buNone/>
            </a:pPr>
            <a:r>
              <a:rPr lang="en-GB" altLang="en-US" sz="1900" dirty="0"/>
              <a:t>Poland  Russia  Serbia  Singapore  </a:t>
            </a:r>
          </a:p>
          <a:p>
            <a:pPr>
              <a:buNone/>
            </a:pPr>
            <a:r>
              <a:rPr lang="en-GB" altLang="en-US" sz="1900" dirty="0"/>
              <a:t>Slovenia  Spain  Sweden  Switzerland   </a:t>
            </a:r>
          </a:p>
          <a:p>
            <a:pPr>
              <a:buNone/>
            </a:pPr>
            <a:r>
              <a:rPr lang="en-GB" altLang="en-US" sz="1900" dirty="0"/>
              <a:t>Thailand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9937462"/>
              </p:ext>
            </p:extLst>
          </p:nvPr>
        </p:nvGraphicFramePr>
        <p:xfrm>
          <a:off x="1257300" y="2428875"/>
          <a:ext cx="5072063" cy="4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55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website contains links to a wide variety of relevant online information in the public domain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354" y="2462552"/>
            <a:ext cx="7729728" cy="41968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altLang="en-US" sz="3000" dirty="0"/>
              <a:t>Best practice </a:t>
            </a:r>
            <a:r>
              <a:rPr lang="en-GB" altLang="en-US" sz="1900" dirty="0"/>
              <a:t>including international standards and other guidance documents</a:t>
            </a:r>
          </a:p>
          <a:p>
            <a:pPr marL="0" indent="0">
              <a:buNone/>
              <a:defRPr/>
            </a:pPr>
            <a:r>
              <a:rPr lang="en-US" sz="3000" dirty="0"/>
              <a:t>Counterfeiting and the law </a:t>
            </a:r>
            <a:r>
              <a:rPr lang="en-GB" sz="1900" dirty="0"/>
              <a:t>relevant legislation from the EU, UK and USA</a:t>
            </a:r>
          </a:p>
          <a:p>
            <a:pPr marL="0" indent="0">
              <a:buNone/>
              <a:defRPr/>
            </a:pPr>
            <a:r>
              <a:rPr lang="en-US" sz="3000" dirty="0"/>
              <a:t>Events </a:t>
            </a:r>
            <a:r>
              <a:rPr lang="en-US" sz="1900" dirty="0"/>
              <a:t>relevant conferences, seminars, workshops and other events open to the business community around the world</a:t>
            </a:r>
          </a:p>
          <a:p>
            <a:pPr marL="0" indent="0">
              <a:buNone/>
              <a:defRPr/>
            </a:pPr>
            <a:r>
              <a:rPr lang="en-US" sz="3000" dirty="0"/>
              <a:t>News</a:t>
            </a:r>
            <a:r>
              <a:rPr lang="en-US" sz="3600" dirty="0"/>
              <a:t> </a:t>
            </a:r>
            <a:r>
              <a:rPr lang="en-US" sz="1900" dirty="0"/>
              <a:t>from around the world on significant events relating to counterfeiting</a:t>
            </a:r>
            <a:endParaRPr lang="en-GB" sz="1900" dirty="0"/>
          </a:p>
          <a:p>
            <a:pPr marL="0" indent="0">
              <a:buFontTx/>
              <a:buNone/>
              <a:defRPr/>
            </a:pPr>
            <a:r>
              <a:rPr lang="en-GB" sz="3000" dirty="0"/>
              <a:t>Organisations combating counterfeiting </a:t>
            </a:r>
            <a:r>
              <a:rPr lang="en-GB" sz="1900" dirty="0"/>
              <a:t>industry bodies other </a:t>
            </a:r>
            <a:r>
              <a:rPr lang="en-GB" sz="1900" dirty="0" err="1"/>
              <a:t>thn</a:t>
            </a:r>
            <a:r>
              <a:rPr lang="en-GB" sz="1900" dirty="0"/>
              <a:t> solution providers engaged in anti-counterfeiting activities in the </a:t>
            </a:r>
            <a:r>
              <a:rPr lang="en-GB" sz="1900" dirty="0" err="1"/>
              <a:t>electrotechnical</a:t>
            </a:r>
            <a:r>
              <a:rPr lang="en-GB" sz="1900" dirty="0"/>
              <a:t> and other supply chains </a:t>
            </a:r>
            <a:endParaRPr lang="en-US" sz="1900" dirty="0"/>
          </a:p>
          <a:p>
            <a:pPr marL="0" indent="0">
              <a:buFontTx/>
              <a:buNone/>
              <a:defRPr/>
            </a:pPr>
            <a:r>
              <a:rPr lang="en-US" sz="3000" dirty="0"/>
              <a:t>Solution providers </a:t>
            </a:r>
            <a:r>
              <a:rPr lang="en-US" sz="2100" dirty="0"/>
              <a:t>commercial </a:t>
            </a:r>
            <a:r>
              <a:rPr lang="en-US" sz="2100" dirty="0" err="1"/>
              <a:t>organisations</a:t>
            </a:r>
            <a:r>
              <a:rPr lang="en-US" sz="2100" dirty="0"/>
              <a:t> such as after market manufacturers, a</a:t>
            </a:r>
            <a:r>
              <a:rPr lang="en-GB" sz="2100" dirty="0" err="1"/>
              <a:t>udit</a:t>
            </a:r>
            <a:r>
              <a:rPr lang="en-GB" sz="2100" dirty="0"/>
              <a:t> and certification services, manufacturers and suppliers of test equipment, suppliers of overt and covert security marking and tags and test houses</a:t>
            </a:r>
          </a:p>
          <a:p>
            <a:pPr marL="0" indent="0">
              <a:buFontTx/>
              <a:buNone/>
              <a:defRPr/>
            </a:pPr>
            <a:r>
              <a:rPr lang="en-GB" altLang="en-US" sz="3000" dirty="0"/>
              <a:t>Useful reference material </a:t>
            </a:r>
            <a:r>
              <a:rPr lang="en-GB" sz="2100" dirty="0"/>
              <a:t>including distance learning, guides, papers, presentations, reports, videos, webinars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6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REGISTERED USER ONLY ACCESSIBLE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0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Counterfeit component database </a:t>
            </a:r>
            <a:r>
              <a:rPr lang="en-GB" dirty="0"/>
              <a:t>ability to search by part number and wildcard and upload/report new cases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Online document library </a:t>
            </a:r>
            <a:r>
              <a:rPr lang="en-GB" dirty="0"/>
              <a:t>original material not published elsewhere including articles, presentations, reports and studies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Registered users receive customisable email alerts when new content is added to the website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426730" y="1280669"/>
            <a:ext cx="2243137" cy="1269891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26731" y="1423492"/>
            <a:ext cx="2243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</a:rPr>
              <a:t>Register free of charge!!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2586" y="2318198"/>
            <a:ext cx="9787943" cy="3000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i="1" dirty="0"/>
          </a:p>
          <a:p>
            <a:pPr marL="0" indent="0">
              <a:buNone/>
            </a:pPr>
            <a:r>
              <a:rPr lang="en-GB" b="1" i="1" dirty="0"/>
              <a:t>For further information, please visit our website 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0070C0"/>
                </a:solidFill>
                <a:hlinkClick r:id="rId2"/>
              </a:rPr>
              <a:t>https://www.anticounterfeitingforum.com</a:t>
            </a:r>
          </a:p>
          <a:p>
            <a:pPr marL="0" indent="0">
              <a:buNone/>
            </a:pPr>
            <a:endParaRPr lang="en-GB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262626"/>
                </a:solidFill>
              </a:rPr>
              <a:t>And/or contact us at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0070C0"/>
                </a:solidFill>
                <a:hlinkClick r:id="rId3"/>
              </a:rPr>
              <a:t>https://www.anticounterfeitingforum.com/contact.aspx</a:t>
            </a:r>
            <a:endParaRPr lang="en-GB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b="1" i="1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15" y="2809792"/>
            <a:ext cx="2594148" cy="2758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93" y="5568277"/>
            <a:ext cx="9347958" cy="1015403"/>
          </a:xfrm>
          <a:prstGeom prst="rect">
            <a:avLst/>
          </a:prstGeom>
        </p:spPr>
      </p:pic>
      <p:pic>
        <p:nvPicPr>
          <p:cNvPr id="1028" name="Picture 4" descr="logo netcomponents">
            <a:extLst>
              <a:ext uri="{FF2B5EF4-FFF2-40B4-BE49-F238E27FC236}">
                <a16:creationId xmlns:a16="http://schemas.microsoft.com/office/drawing/2014/main" id="{EACD6E7C-5174-4128-BB38-BD3E069A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 Astute Master 2018">
            <a:extLst>
              <a:ext uri="{FF2B5EF4-FFF2-40B4-BE49-F238E27FC236}">
                <a16:creationId xmlns:a16="http://schemas.microsoft.com/office/drawing/2014/main" id="{E2228340-8C7E-4D23-B93B-6B519B01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ecsn  - Small JPEG">
            <a:extLst>
              <a:ext uri="{FF2B5EF4-FFF2-40B4-BE49-F238E27FC236}">
                <a16:creationId xmlns:a16="http://schemas.microsoft.com/office/drawing/2014/main" id="{662258D3-0F58-4B81-83A1-F9E82F27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Retronix-2017v2">
            <a:extLst>
              <a:ext uri="{FF2B5EF4-FFF2-40B4-BE49-F238E27FC236}">
                <a16:creationId xmlns:a16="http://schemas.microsoft.com/office/drawing/2014/main" id="{817F6CBC-2E06-412F-8182-82472A5B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626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1190</TotalTime>
  <Words>460</Words>
  <Application>Microsoft Office PowerPoint</Application>
  <PresentationFormat>Widescreen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INTRODUCING THE ANTI-COUNTERFEITING FORUM</vt:lpstr>
      <vt:lpstr>ABOUT THE FORUM</vt:lpstr>
      <vt:lpstr>Website overview</vt:lpstr>
      <vt:lpstr>THE WEBSITE USER COMMUNITY CONTINUES TO GROW</vt:lpstr>
      <vt:lpstr>The website contains links to a wide variety of relevant online information in the public domain </vt:lpstr>
      <vt:lpstr>REGISTERED USER ONLY ACCESSIBLE CONTENT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admin@theiiom.org</dc:creator>
  <cp:lastModifiedBy>Jo Vann</cp:lastModifiedBy>
  <cp:revision>54</cp:revision>
  <cp:lastPrinted>2017-03-13T14:06:20Z</cp:lastPrinted>
  <dcterms:created xsi:type="dcterms:W3CDTF">2017-03-10T07:46:13Z</dcterms:created>
  <dcterms:modified xsi:type="dcterms:W3CDTF">2018-04-03T13:27:53Z</dcterms:modified>
</cp:coreProperties>
</file>